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18"/>
  </p:notesMasterIdLst>
  <p:sldIdLst>
    <p:sldId id="366" r:id="rId2"/>
    <p:sldId id="365" r:id="rId3"/>
    <p:sldId id="367" r:id="rId4"/>
    <p:sldId id="368" r:id="rId5"/>
    <p:sldId id="369" r:id="rId6"/>
    <p:sldId id="370" r:id="rId7"/>
    <p:sldId id="371" r:id="rId8"/>
    <p:sldId id="372" r:id="rId9"/>
    <p:sldId id="373" r:id="rId10"/>
    <p:sldId id="374" r:id="rId11"/>
    <p:sldId id="375" r:id="rId12"/>
    <p:sldId id="376" r:id="rId13"/>
    <p:sldId id="377" r:id="rId14"/>
    <p:sldId id="378" r:id="rId15"/>
    <p:sldId id="380" r:id="rId16"/>
    <p:sldId id="3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660"/>
  </p:normalViewPr>
  <p:slideViewPr>
    <p:cSldViewPr>
      <p:cViewPr>
        <p:scale>
          <a:sx n="66" d="100"/>
          <a:sy n="66" d="100"/>
        </p:scale>
        <p:origin x="-1458"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96B3D-36A1-4A5B-ACDA-EFB84A73B317}" type="datetimeFigureOut">
              <a:rPr lang="en-US" smtClean="0"/>
              <a:pPr/>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26617-E31B-4A4E-8CDC-FD6226DC45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26ABE77F-2E17-4395-95CE-E91080383392}" type="datetimeFigureOut">
              <a:rPr lang="en-US" smtClean="0"/>
              <a:pPr/>
              <a:t>1/18/2021</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69899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38933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1046387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360460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395535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ABE77F-2E17-4395-95CE-E91080383392}"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84060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ABE77F-2E17-4395-95CE-E91080383392}"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106911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26ABE77F-2E17-4395-95CE-E91080383392}" type="datetimeFigureOut">
              <a:rPr lang="en-US" smtClean="0"/>
              <a:pPr/>
              <a:t>1/18/2021</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1560702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BE77F-2E17-4395-95CE-E91080383392}" type="datetimeFigureOut">
              <a:rPr lang="en-US" smtClean="0"/>
              <a:pPr/>
              <a:t>1/18/2021</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57844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BE77F-2E17-4395-95CE-E91080383392}"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98394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88735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ABE77F-2E17-4395-95CE-E91080383392}"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83407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BE77F-2E17-4395-95CE-E91080383392}"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46076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BE77F-2E17-4395-95CE-E91080383392}" type="datetimeFigureOut">
              <a:rPr lang="en-US" smtClean="0"/>
              <a:pPr/>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52235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26ABE77F-2E17-4395-95CE-E91080383392}" type="datetimeFigureOut">
              <a:rPr lang="en-US" smtClean="0"/>
              <a:pPr/>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62172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44271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424096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26ABE77F-2E17-4395-95CE-E91080383392}" type="datetimeFigureOut">
              <a:rPr lang="en-US" smtClean="0"/>
              <a:pPr/>
              <a:t>1/18/2021</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743989643"/>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447800"/>
            <a:ext cx="6629400" cy="2550877"/>
          </a:xfrm>
        </p:spPr>
        <p:txBody>
          <a:bodyPr/>
          <a:lstStyle/>
          <a:p>
            <a:pPr algn="ctr"/>
            <a:r>
              <a:rPr lang="en-US" sz="4000" b="1" dirty="0" smtClean="0">
                <a:latin typeface="Times New Roman" pitchFamily="18" charset="0"/>
                <a:cs typeface="Times New Roman" pitchFamily="18" charset="0"/>
              </a:rPr>
              <a:t>LECTURE </a:t>
            </a:r>
            <a:r>
              <a:rPr lang="en-US" sz="4000" b="1" dirty="0" smtClean="0">
                <a:latin typeface="Times New Roman"/>
                <a:cs typeface="Times New Roman"/>
              </a:rPr>
              <a:t>#0</a:t>
            </a:r>
            <a:r>
              <a:rPr lang="en-US" sz="4000" b="1" dirty="0" smtClean="0">
                <a:latin typeface="Times New Roman" pitchFamily="18" charset="0"/>
                <a:cs typeface="Times New Roman" pitchFamily="18" charset="0"/>
              </a:rPr>
              <a:t>6</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SOCIAL STRATIFICATION</a:t>
            </a:r>
            <a:endParaRPr lang="en-US" sz="4000" b="1" dirty="0">
              <a:latin typeface="Times New Roman" pitchFamily="18" charset="0"/>
              <a:cs typeface="Times New Roman" pitchFamily="18" charset="0"/>
            </a:endParaRPr>
          </a:p>
        </p:txBody>
      </p:sp>
      <p:sp>
        <p:nvSpPr>
          <p:cNvPr id="4" name="Subtitle 3"/>
          <p:cNvSpPr>
            <a:spLocks noGrp="1"/>
          </p:cNvSpPr>
          <p:nvPr>
            <p:ph type="subTitle" idx="1"/>
          </p:nvPr>
        </p:nvSpPr>
        <p:spPr>
          <a:xfrm>
            <a:off x="1752600" y="5181600"/>
            <a:ext cx="5918200" cy="862013"/>
          </a:xfrm>
        </p:spPr>
        <p:txBody>
          <a:bodyPr>
            <a:normAutofit fontScale="77500" lnSpcReduction="20000"/>
          </a:bodyPr>
          <a:lstStyle/>
          <a:p>
            <a:pPr algn="ctr"/>
            <a:r>
              <a:rPr lang="en-GB" b="1" dirty="0" smtClean="0">
                <a:latin typeface="Times New Roman" pitchFamily="18" charset="0"/>
                <a:cs typeface="Times New Roman" pitchFamily="18" charset="0"/>
              </a:rPr>
              <a:t>Department: City and regional planning, </a:t>
            </a:r>
            <a:r>
              <a:rPr lang="en-GB" b="1" dirty="0" err="1" smtClean="0">
                <a:latin typeface="Times New Roman" pitchFamily="18" charset="0"/>
                <a:cs typeface="Times New Roman" pitchFamily="18" charset="0"/>
              </a:rPr>
              <a:t>lcwu</a:t>
            </a:r>
            <a:endParaRPr lang="en-GB" b="1" dirty="0" smtClean="0">
              <a:latin typeface="Times New Roman" pitchFamily="18" charset="0"/>
              <a:cs typeface="Times New Roman" pitchFamily="18" charset="0"/>
            </a:endParaRPr>
          </a:p>
          <a:p>
            <a:pPr algn="ctr"/>
            <a:r>
              <a:rPr lang="en-GB" b="1" dirty="0" smtClean="0">
                <a:latin typeface="Times New Roman" pitchFamily="18" charset="0"/>
                <a:cs typeface="Times New Roman" pitchFamily="18" charset="0"/>
              </a:rPr>
              <a:t>Subject: Sociology</a:t>
            </a:r>
          </a:p>
          <a:p>
            <a:pPr algn="ctr"/>
            <a:r>
              <a:rPr lang="en-GB" b="1" dirty="0" err="1" smtClean="0">
                <a:latin typeface="Times New Roman" pitchFamily="18" charset="0"/>
                <a:cs typeface="Times New Roman" pitchFamily="18" charset="0"/>
              </a:rPr>
              <a:t>cOurse</a:t>
            </a:r>
            <a:r>
              <a:rPr lang="en-GB" b="1" dirty="0" smtClean="0">
                <a:latin typeface="Times New Roman" pitchFamily="18" charset="0"/>
                <a:cs typeface="Times New Roman" pitchFamily="18" charset="0"/>
              </a:rPr>
              <a:t> Instructor: Ms. </a:t>
            </a:r>
            <a:r>
              <a:rPr lang="en-GB" b="1" dirty="0" err="1" smtClean="0">
                <a:latin typeface="Times New Roman" pitchFamily="18" charset="0"/>
                <a:cs typeface="Times New Roman" pitchFamily="18" charset="0"/>
              </a:rPr>
              <a:t>faryal</a:t>
            </a:r>
            <a:r>
              <a:rPr lang="en-GB" b="1" dirty="0" smtClean="0">
                <a:latin typeface="Times New Roman" pitchFamily="18" charset="0"/>
                <a:cs typeface="Times New Roman" pitchFamily="18" charset="0"/>
              </a:rPr>
              <a:t> Khalid</a:t>
            </a:r>
          </a:p>
          <a:p>
            <a:pPr algn="ct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xmlns="" val="3851612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439830" cy="709865"/>
          </a:xfrm>
        </p:spPr>
        <p:txBody>
          <a:bodyPr/>
          <a:lstStyle/>
          <a:p>
            <a:pPr algn="ctr"/>
            <a:r>
              <a:rPr lang="en-GB" sz="4000" b="1" dirty="0" smtClean="0">
                <a:latin typeface="+mn-lt"/>
                <a:cs typeface="Times New Roman" pitchFamily="18" charset="0"/>
              </a:rPr>
              <a:t>CLASS SYSTEM OF STRATIFICATION</a:t>
            </a:r>
            <a:endParaRPr lang="en-GB" sz="4000" b="1" dirty="0">
              <a:latin typeface="+mn-lt"/>
              <a:cs typeface="Times New Roman" pitchFamily="18" charset="0"/>
            </a:endParaRPr>
          </a:p>
        </p:txBody>
      </p:sp>
      <p:sp>
        <p:nvSpPr>
          <p:cNvPr id="3" name="Content Placeholder 2"/>
          <p:cNvSpPr>
            <a:spLocks noGrp="1"/>
          </p:cNvSpPr>
          <p:nvPr>
            <p:ph idx="1"/>
          </p:nvPr>
        </p:nvSpPr>
        <p:spPr>
          <a:xfrm>
            <a:off x="864382" y="2489200"/>
            <a:ext cx="7517618" cy="3530600"/>
          </a:xfrm>
        </p:spPr>
        <p:txBody>
          <a:bodyPr>
            <a:normAutofit lnSpcReduction="10000"/>
          </a:bodyPr>
          <a:lstStyle/>
          <a:p>
            <a:pPr algn="just"/>
            <a:r>
              <a:rPr lang="en-GB" dirty="0" smtClean="0"/>
              <a:t>Class system refers to the ranking of entire group of people based on their economic positions in society.</a:t>
            </a:r>
          </a:p>
          <a:p>
            <a:pPr algn="just"/>
            <a:r>
              <a:rPr lang="en-GB" dirty="0" smtClean="0"/>
              <a:t>Classes began to emerge as individuals started amassing wealth; social classes are not rigidly defined like estates and castes. It is an open system with increased social mobility. Though individuals born in wealthy families and influential families have better access to resources, class system is based more on achievement than birth; the status is achieved than ascribed.</a:t>
            </a:r>
          </a:p>
          <a:p>
            <a:pPr algn="just"/>
            <a:r>
              <a:rPr lang="en-GB" dirty="0" smtClean="0"/>
              <a:t>Sociologist rely on income , wealth, level of education, type of occupation, material possession, and lifestyle to classify people into classes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135030" cy="709865"/>
          </a:xfrm>
        </p:spPr>
        <p:txBody>
          <a:bodyPr/>
          <a:lstStyle/>
          <a:p>
            <a:pPr algn="ctr"/>
            <a:r>
              <a:rPr lang="en-GB" sz="4000" b="1" dirty="0" smtClean="0">
                <a:cs typeface="Times New Roman" pitchFamily="18" charset="0"/>
              </a:rPr>
              <a:t>GENDER STRATIFICATION</a:t>
            </a:r>
            <a:endParaRPr lang="en-GB" sz="4000" b="1" dirty="0">
              <a:cs typeface="Times New Roman" pitchFamily="18" charset="0"/>
            </a:endParaRPr>
          </a:p>
        </p:txBody>
      </p:sp>
      <p:sp>
        <p:nvSpPr>
          <p:cNvPr id="3" name="Content Placeholder 2"/>
          <p:cNvSpPr>
            <a:spLocks noGrp="1"/>
          </p:cNvSpPr>
          <p:nvPr>
            <p:ph idx="1"/>
          </p:nvPr>
        </p:nvSpPr>
        <p:spPr>
          <a:xfrm>
            <a:off x="838200" y="2209800"/>
            <a:ext cx="7441418" cy="3733800"/>
          </a:xfrm>
        </p:spPr>
        <p:txBody>
          <a:bodyPr>
            <a:noAutofit/>
          </a:bodyPr>
          <a:lstStyle/>
          <a:p>
            <a:pPr algn="just"/>
            <a:r>
              <a:rPr lang="en-GB" sz="1900" dirty="0" smtClean="0"/>
              <a:t>Stratification can also be based on gender.</a:t>
            </a:r>
          </a:p>
          <a:p>
            <a:pPr algn="just"/>
            <a:r>
              <a:rPr lang="en-GB" sz="1900" dirty="0" smtClean="0"/>
              <a:t>Historically women all across the globe have been accorded inferior position in comparison to men. Men have had and continue to have more physical and social power and social status than women in public sphere.</a:t>
            </a:r>
          </a:p>
          <a:p>
            <a:pPr algn="just"/>
            <a:r>
              <a:rPr lang="en-GB" sz="1900" dirty="0" smtClean="0"/>
              <a:t>Men hold public office, create laws and rules, define society and according to feminists also control women. Though strides have been made towards gender equality the position of women still remains inferior.</a:t>
            </a:r>
          </a:p>
          <a:p>
            <a:pPr algn="just"/>
            <a:r>
              <a:rPr lang="en-GB" sz="1900" dirty="0" smtClean="0"/>
              <a:t>Much of the inequalities in the public and private sphere are due to prejudice and discrimination because of gender. It is the assumption that men are superior to women. </a:t>
            </a:r>
            <a:endParaRPr lang="en-GB" sz="1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Cont..</a:t>
            </a:r>
            <a:endParaRPr lang="en-GB" sz="4000" b="1" dirty="0"/>
          </a:p>
        </p:txBody>
      </p:sp>
      <p:sp>
        <p:nvSpPr>
          <p:cNvPr id="3" name="Content Placeholder 2"/>
          <p:cNvSpPr>
            <a:spLocks noGrp="1"/>
          </p:cNvSpPr>
          <p:nvPr>
            <p:ph idx="1"/>
          </p:nvPr>
        </p:nvSpPr>
        <p:spPr>
          <a:xfrm>
            <a:off x="864382" y="2489200"/>
            <a:ext cx="7365218" cy="3530600"/>
          </a:xfrm>
        </p:spPr>
        <p:txBody>
          <a:bodyPr>
            <a:normAutofit/>
          </a:bodyPr>
          <a:lstStyle/>
          <a:p>
            <a:pPr algn="just"/>
            <a:r>
              <a:rPr lang="en-GB" sz="2000" dirty="0" smtClean="0"/>
              <a:t>It has negative consequences for women and has caused them to avoid pursuing successful careers typically defines as masculine and produces inequality between the genders particularly in the form of discrimination.</a:t>
            </a:r>
          </a:p>
          <a:p>
            <a:pPr algn="just"/>
            <a:r>
              <a:rPr lang="en-GB" sz="2000" dirty="0" smtClean="0"/>
              <a:t>Inequality and discrimination is found in the areas of education, work and politics.</a:t>
            </a:r>
          </a:p>
          <a:p>
            <a:pPr algn="just"/>
            <a:endParaRPr lang="en-GB" sz="2000" dirty="0" smtClean="0"/>
          </a:p>
          <a:p>
            <a:pPr algn="just"/>
            <a:endParaRPr lang="en-GB"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906430" cy="709865"/>
          </a:xfrm>
        </p:spPr>
        <p:txBody>
          <a:bodyPr/>
          <a:lstStyle/>
          <a:p>
            <a:pPr algn="ctr"/>
            <a:r>
              <a:rPr lang="en-GB" sz="4000" b="1" dirty="0" smtClean="0">
                <a:cs typeface="Times New Roman" pitchFamily="18" charset="0"/>
              </a:rPr>
              <a:t>AGE STRATIFICATION</a:t>
            </a:r>
            <a:endParaRPr lang="en-GB" sz="4000" b="1" dirty="0">
              <a:cs typeface="Times New Roman" pitchFamily="18" charset="0"/>
            </a:endParaRPr>
          </a:p>
        </p:txBody>
      </p:sp>
      <p:sp>
        <p:nvSpPr>
          <p:cNvPr id="3" name="Content Placeholder 2"/>
          <p:cNvSpPr>
            <a:spLocks noGrp="1"/>
          </p:cNvSpPr>
          <p:nvPr>
            <p:ph idx="1"/>
          </p:nvPr>
        </p:nvSpPr>
        <p:spPr>
          <a:xfrm>
            <a:off x="864382" y="2489200"/>
            <a:ext cx="7212818" cy="3530600"/>
          </a:xfrm>
        </p:spPr>
        <p:txBody>
          <a:bodyPr/>
          <a:lstStyle/>
          <a:p>
            <a:pPr algn="just"/>
            <a:r>
              <a:rPr lang="en-GB" dirty="0" smtClean="0"/>
              <a:t>Gordon Marshal defines age stratification as system of inequalities linked to age. </a:t>
            </a:r>
          </a:p>
          <a:p>
            <a:pPr algn="just"/>
            <a:r>
              <a:rPr lang="en-GB" dirty="0" smtClean="0"/>
              <a:t>Its refers to the social ranking of individuals at different stages in their lives. </a:t>
            </a:r>
          </a:p>
          <a:p>
            <a:pPr algn="just"/>
            <a:r>
              <a:rPr lang="en-GB" dirty="0" smtClean="0"/>
              <a:t>Age stratification separates people into three primary groups according to age ;the young, the old and the rest. </a:t>
            </a:r>
          </a:p>
          <a:p>
            <a:pPr algn="just"/>
            <a:r>
              <a:rPr lang="en-GB" dirty="0" smtClean="0"/>
              <a:t>There is unequal distribution of wealth , power, and privileges among people at different stages in the life course.</a:t>
            </a:r>
          </a:p>
          <a:p>
            <a:pPr algn="just">
              <a:buNone/>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Cont..</a:t>
            </a:r>
            <a:endParaRPr lang="en-GB" sz="4000" b="1" dirty="0"/>
          </a:p>
        </p:txBody>
      </p:sp>
      <p:sp>
        <p:nvSpPr>
          <p:cNvPr id="3" name="Content Placeholder 2"/>
          <p:cNvSpPr>
            <a:spLocks noGrp="1"/>
          </p:cNvSpPr>
          <p:nvPr>
            <p:ph idx="1"/>
          </p:nvPr>
        </p:nvSpPr>
        <p:spPr>
          <a:xfrm>
            <a:off x="864382" y="2489200"/>
            <a:ext cx="7746218" cy="3530600"/>
          </a:xfrm>
        </p:spPr>
        <p:txBody>
          <a:bodyPr>
            <a:noAutofit/>
          </a:bodyPr>
          <a:lstStyle/>
          <a:p>
            <a:pPr algn="just"/>
            <a:r>
              <a:rPr lang="en-GB" dirty="0" smtClean="0"/>
              <a:t>In western societies, for example, both the </a:t>
            </a:r>
            <a:r>
              <a:rPr lang="en-GB" dirty="0" smtClean="0"/>
              <a:t>old </a:t>
            </a:r>
            <a:r>
              <a:rPr lang="en-GB" dirty="0" smtClean="0"/>
              <a:t>and the young are perceived and treated as relatively incompetent and excluded from much social life.</a:t>
            </a:r>
          </a:p>
          <a:p>
            <a:pPr algn="just"/>
            <a:r>
              <a:rPr lang="en-GB" dirty="0" smtClean="0"/>
              <a:t>Age stratification is based on ascribed status lead to inequality. Our society places an enormous value on a person’s perceived age, with major, handicaps given to the very young and to the very old.</a:t>
            </a:r>
          </a:p>
          <a:p>
            <a:pPr algn="just"/>
            <a:r>
              <a:rPr lang="en-GB" dirty="0" smtClean="0"/>
              <a:t>The young are either not physically and mentally capable of performing the required tasks, and the same is true for the elderly.</a:t>
            </a:r>
          </a:p>
          <a:p>
            <a:pPr algn="just"/>
            <a:r>
              <a:rPr lang="en-GB" dirty="0" smtClean="0"/>
              <a:t>Since society requires that people be able to perform some level of productive activity, those that cannot are viewed as a burden on the system.</a:t>
            </a:r>
          </a:p>
          <a:p>
            <a:pPr algn="just"/>
            <a:endParaRPr lang="en-GB" dirty="0" smtClean="0"/>
          </a:p>
          <a:p>
            <a:pPr algn="just"/>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287430" cy="709865"/>
          </a:xfrm>
        </p:spPr>
        <p:txBody>
          <a:bodyPr/>
          <a:lstStyle/>
          <a:p>
            <a:pPr algn="ctr"/>
            <a:r>
              <a:rPr lang="en-GB" sz="4000" b="1" dirty="0" smtClean="0">
                <a:latin typeface="+mn-lt"/>
              </a:rPr>
              <a:t>FUNCTIONS OF STRATIFICATION</a:t>
            </a:r>
            <a:endParaRPr lang="en-GB" sz="4000" b="1" dirty="0">
              <a:latin typeface="+mn-lt"/>
            </a:endParaRPr>
          </a:p>
        </p:txBody>
      </p:sp>
      <p:sp>
        <p:nvSpPr>
          <p:cNvPr id="3" name="Content Placeholder 2"/>
          <p:cNvSpPr>
            <a:spLocks noGrp="1"/>
          </p:cNvSpPr>
          <p:nvPr>
            <p:ph idx="1"/>
          </p:nvPr>
        </p:nvSpPr>
        <p:spPr>
          <a:xfrm>
            <a:off x="838200" y="2286000"/>
            <a:ext cx="7517618" cy="3530600"/>
          </a:xfrm>
        </p:spPr>
        <p:txBody>
          <a:bodyPr/>
          <a:lstStyle/>
          <a:p>
            <a:pPr algn="just"/>
            <a:r>
              <a:rPr lang="en-GB" dirty="0" smtClean="0"/>
              <a:t>Stratification constitutes a means of society’s getting some of its essentials jobs dome by distributing different amounts of prestige and privilege to various strata.</a:t>
            </a:r>
          </a:p>
          <a:p>
            <a:pPr algn="just"/>
            <a:r>
              <a:rPr lang="en-GB" dirty="0" smtClean="0"/>
              <a:t>Its regulates and controls human relationship in society.</a:t>
            </a:r>
          </a:p>
          <a:p>
            <a:pPr algn="just">
              <a:buNone/>
            </a:pPr>
            <a:r>
              <a:rPr lang="en-GB" dirty="0" smtClean="0"/>
              <a:t>	Prescribed roles and roles expectation norms and standards of behaviour are involved in relationships with each stratum.</a:t>
            </a:r>
          </a:p>
          <a:p>
            <a:pPr algn="just">
              <a:buNone/>
            </a:pPr>
            <a:r>
              <a:rPr lang="en-GB" dirty="0" smtClean="0"/>
              <a:t>	Stratification regulates and controls individual and group relationship and participation. Inequality of opportunity or non availability of facilities gives advantages to those in higher strata and deprives those belongings to the lower strata thus regulating participation</a:t>
            </a:r>
          </a:p>
          <a:p>
            <a:pPr algn="just">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09800"/>
            <a:ext cx="7670018" cy="4191000"/>
          </a:xfrm>
        </p:spPr>
        <p:txBody>
          <a:bodyPr>
            <a:noAutofit/>
          </a:bodyPr>
          <a:lstStyle/>
          <a:p>
            <a:r>
              <a:rPr lang="en-GB" dirty="0" smtClean="0"/>
              <a:t>Stratification in society has strong integrative functions, serving to coordinate and harmonies units within the social structure.</a:t>
            </a:r>
          </a:p>
          <a:p>
            <a:pPr algn="just"/>
            <a:r>
              <a:rPr lang="en-GB" dirty="0" smtClean="0"/>
              <a:t>Stratification of society categorizes people into different strata simplifying his relations with religion. </a:t>
            </a:r>
          </a:p>
          <a:p>
            <a:pPr algn="just"/>
            <a:r>
              <a:rPr lang="en-GB" dirty="0" smtClean="0"/>
              <a:t>There is nothing in the world which has been object of such deep reverence and the centre of such severe criticism as religion; it has been equated with salvation and characterized as the opiate of the people. The sociologist is concerned with the functions , social foundations and consequences of religion rather than the truth or falsity of any given religion. The sociologist studies the effect of religious beliefs and practices on the social and cultural systems, socialization process and personality development . They are concerned with the ways in which society and religion interact and the effect it has on the individual.</a:t>
            </a:r>
          </a:p>
          <a:p>
            <a:endParaRPr lang="en-GB" sz="1600" dirty="0"/>
          </a:p>
        </p:txBody>
      </p:sp>
      <p:sp>
        <p:nvSpPr>
          <p:cNvPr id="4" name="Title 1"/>
          <p:cNvSpPr txBox="1">
            <a:spLocks/>
          </p:cNvSpPr>
          <p:nvPr/>
        </p:nvSpPr>
        <p:spPr bwMode="gray">
          <a:xfrm>
            <a:off x="1018370" y="1079498"/>
            <a:ext cx="6343672" cy="709865"/>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smtClean="0">
                <a:ln>
                  <a:noFill/>
                </a:ln>
                <a:solidFill>
                  <a:schemeClr val="bg1"/>
                </a:solidFill>
                <a:effectLst/>
                <a:uLnTx/>
                <a:uFillTx/>
                <a:latin typeface="+mj-lt"/>
                <a:ea typeface="+mj-ea"/>
                <a:cs typeface="+mj-cs"/>
              </a:rPr>
              <a:t>Cont..</a:t>
            </a:r>
            <a:endParaRPr kumimoji="0" lang="en-GB" sz="4000" b="1"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7800" y="914400"/>
            <a:ext cx="6343672" cy="901702"/>
          </a:xfrm>
        </p:spPr>
        <p:txBody>
          <a:bodyPr/>
          <a:lstStyle/>
          <a:p>
            <a:pPr algn="ctr"/>
            <a:r>
              <a:rPr lang="en-US" sz="4000" b="1" dirty="0" smtClean="0"/>
              <a:t>SOCIAL STRATIFICATION</a:t>
            </a:r>
            <a:endParaRPr lang="en-US" sz="4000" b="1" dirty="0"/>
          </a:p>
        </p:txBody>
      </p:sp>
      <p:sp>
        <p:nvSpPr>
          <p:cNvPr id="2" name="Content Placeholder 1"/>
          <p:cNvSpPr>
            <a:spLocks noGrp="1"/>
          </p:cNvSpPr>
          <p:nvPr>
            <p:ph idx="1"/>
          </p:nvPr>
        </p:nvSpPr>
        <p:spPr>
          <a:xfrm>
            <a:off x="457200" y="2286000"/>
            <a:ext cx="8305800" cy="4343400"/>
          </a:xfrm>
        </p:spPr>
        <p:txBody>
          <a:bodyPr>
            <a:noAutofit/>
          </a:bodyPr>
          <a:lstStyle/>
          <a:p>
            <a:pPr marL="0" indent="0" algn="just"/>
            <a:r>
              <a:rPr lang="en-GB" sz="2000" dirty="0" smtClean="0"/>
              <a:t> Social stratification refers to a society’s categorization of its people into rankings of socio-economic tiers based on factors like wealth, income, race, education, and power.</a:t>
            </a:r>
          </a:p>
          <a:p>
            <a:pPr marL="0" indent="0" algn="just"/>
            <a:r>
              <a:rPr lang="en-GB" sz="2000" dirty="0" smtClean="0"/>
              <a:t> Throughout history societies have used some system of classification such as kings and slaves, lords and serfs, rich and poor, landlords and labourers, upper and lower castes etc. </a:t>
            </a:r>
          </a:p>
          <a:p>
            <a:pPr marL="0" indent="0" algn="just"/>
            <a:r>
              <a:rPr lang="en-GB" sz="2000" dirty="0" smtClean="0"/>
              <a:t>Social stratification refers to a system of structured inequality which rates and ranks members of a society based on select criteria and limits access to wealth, power, privileges and opportunities.</a:t>
            </a:r>
            <a:endParaRPr lang="en-US" sz="2000" dirty="0"/>
          </a:p>
        </p:txBody>
      </p:sp>
    </p:spTree>
    <p:extLst>
      <p:ext uri="{BB962C8B-B14F-4D97-AF65-F5344CB8AC3E}">
        <p14:creationId xmlns:p14="http://schemas.microsoft.com/office/powerpoint/2010/main" xmlns="" val="1970984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b="1" dirty="0" smtClean="0"/>
              <a:t>DEFINITION</a:t>
            </a:r>
            <a:endParaRPr lang="en-GB" sz="4000" b="1" dirty="0"/>
          </a:p>
        </p:txBody>
      </p:sp>
      <p:sp>
        <p:nvSpPr>
          <p:cNvPr id="3" name="Content Placeholder 2"/>
          <p:cNvSpPr>
            <a:spLocks noGrp="1"/>
          </p:cNvSpPr>
          <p:nvPr>
            <p:ph idx="1"/>
          </p:nvPr>
        </p:nvSpPr>
        <p:spPr>
          <a:xfrm>
            <a:off x="864382" y="2489200"/>
            <a:ext cx="7441418" cy="3530600"/>
          </a:xfrm>
        </p:spPr>
        <p:txBody>
          <a:bodyPr>
            <a:normAutofit/>
          </a:bodyPr>
          <a:lstStyle/>
          <a:p>
            <a:pPr algn="just"/>
            <a:r>
              <a:rPr lang="en-GB" sz="2400" b="1" dirty="0" smtClean="0"/>
              <a:t>Raymond Murray </a:t>
            </a:r>
            <a:r>
              <a:rPr lang="en-GB" sz="2400" dirty="0" smtClean="0"/>
              <a:t>defines social stratification as “ horizontal division of society into higher and lower social units”.</a:t>
            </a:r>
          </a:p>
          <a:p>
            <a:pPr algn="just"/>
            <a:r>
              <a:rPr lang="en-GB" sz="2400" b="1" dirty="0" err="1" smtClean="0"/>
              <a:t>Gisbert</a:t>
            </a:r>
            <a:r>
              <a:rPr lang="en-GB" sz="2400" dirty="0" smtClean="0"/>
              <a:t> defines social stratification as “division of society into permanent groups or categories linked with each other by the relationship of superiority and subordination”.</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439830" cy="709865"/>
          </a:xfrm>
        </p:spPr>
        <p:txBody>
          <a:bodyPr/>
          <a:lstStyle/>
          <a:p>
            <a:pPr algn="ctr"/>
            <a:r>
              <a:rPr lang="en-GB" sz="4000" b="1" dirty="0" smtClean="0">
                <a:latin typeface="+mn-lt"/>
                <a:cs typeface="Times New Roman" pitchFamily="18" charset="0"/>
              </a:rPr>
              <a:t>SYSTEMS OF STRATIFICATION</a:t>
            </a:r>
            <a:endParaRPr lang="en-GB" sz="4000" b="1" dirty="0">
              <a:latin typeface="+mn-lt"/>
              <a:cs typeface="Times New Roman" pitchFamily="18" charset="0"/>
            </a:endParaRPr>
          </a:p>
        </p:txBody>
      </p:sp>
      <p:sp>
        <p:nvSpPr>
          <p:cNvPr id="3" name="Content Placeholder 2"/>
          <p:cNvSpPr>
            <a:spLocks noGrp="1"/>
          </p:cNvSpPr>
          <p:nvPr>
            <p:ph idx="1"/>
          </p:nvPr>
        </p:nvSpPr>
        <p:spPr/>
        <p:txBody>
          <a:bodyPr/>
          <a:lstStyle/>
          <a:p>
            <a:r>
              <a:rPr lang="en-GB" sz="2400" dirty="0" smtClean="0"/>
              <a:t>Estate System</a:t>
            </a:r>
          </a:p>
          <a:p>
            <a:r>
              <a:rPr lang="en-GB" sz="2400" dirty="0" smtClean="0"/>
              <a:t>Caste System</a:t>
            </a:r>
          </a:p>
          <a:p>
            <a:r>
              <a:rPr lang="en-GB" sz="2400" dirty="0" smtClean="0"/>
              <a:t>Class System</a:t>
            </a:r>
          </a:p>
          <a:p>
            <a:r>
              <a:rPr lang="en-GB" sz="2400" dirty="0" smtClean="0"/>
              <a:t>Gender</a:t>
            </a:r>
          </a:p>
          <a:p>
            <a:r>
              <a:rPr lang="en-GB" sz="2400" dirty="0" smtClean="0"/>
              <a:t>Age</a:t>
            </a:r>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820830" cy="709865"/>
          </a:xfrm>
        </p:spPr>
        <p:txBody>
          <a:bodyPr/>
          <a:lstStyle/>
          <a:p>
            <a:pPr algn="ctr"/>
            <a:r>
              <a:rPr lang="en-GB" sz="4000" b="1" dirty="0" smtClean="0">
                <a:latin typeface="+mn-lt"/>
                <a:cs typeface="Times New Roman" pitchFamily="18" charset="0"/>
              </a:rPr>
              <a:t>ESTATE SYSTEM OF STRATIFICATION</a:t>
            </a:r>
            <a:endParaRPr lang="en-GB" sz="4000" b="1" dirty="0">
              <a:latin typeface="+mn-lt"/>
              <a:cs typeface="Times New Roman" pitchFamily="18" charset="0"/>
            </a:endParaRPr>
          </a:p>
        </p:txBody>
      </p:sp>
      <p:sp>
        <p:nvSpPr>
          <p:cNvPr id="3" name="Content Placeholder 2"/>
          <p:cNvSpPr>
            <a:spLocks noGrp="1"/>
          </p:cNvSpPr>
          <p:nvPr>
            <p:ph idx="1"/>
          </p:nvPr>
        </p:nvSpPr>
        <p:spPr>
          <a:xfrm>
            <a:off x="864382" y="2489200"/>
            <a:ext cx="7365218" cy="3835400"/>
          </a:xfrm>
        </p:spPr>
        <p:txBody>
          <a:bodyPr>
            <a:noAutofit/>
          </a:bodyPr>
          <a:lstStyle/>
          <a:p>
            <a:pPr algn="just"/>
            <a:r>
              <a:rPr lang="en-GB" sz="2000" dirty="0" smtClean="0"/>
              <a:t>The estate system of stratification was part of the feudal system and prevalent in Europe during the middle ages. It is a closed system in which a person’s social position is defined by law based land ownership, occupation and hereditary status.</a:t>
            </a:r>
          </a:p>
          <a:p>
            <a:pPr algn="just"/>
            <a:r>
              <a:rPr lang="en-GB" sz="2000" dirty="0" smtClean="0"/>
              <a:t>The estate system consisted of feudal lords, clergy, merchants and craftsman and serfs. Wealth was concentrated in the hands of the few who enjoyed hereditary status and prestige. On the whole the estate system involved a hierarchical order based on hereditary and social mobility was restricted</a:t>
            </a:r>
            <a:endParaRPr lang="en-GB"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6982630" cy="709865"/>
          </a:xfrm>
        </p:spPr>
        <p:txBody>
          <a:bodyPr/>
          <a:lstStyle/>
          <a:p>
            <a:pPr algn="ctr"/>
            <a:r>
              <a:rPr lang="en-GB" sz="4000" b="1" dirty="0" smtClean="0"/>
              <a:t>CASTE SYSTEM OF STRATIFICATION</a:t>
            </a:r>
            <a:endParaRPr lang="en-GB" sz="4000" b="1" dirty="0"/>
          </a:p>
        </p:txBody>
      </p:sp>
      <p:sp>
        <p:nvSpPr>
          <p:cNvPr id="3" name="Content Placeholder 2"/>
          <p:cNvSpPr>
            <a:spLocks noGrp="1"/>
          </p:cNvSpPr>
          <p:nvPr>
            <p:ph idx="1"/>
          </p:nvPr>
        </p:nvSpPr>
        <p:spPr>
          <a:xfrm>
            <a:off x="864382" y="2489200"/>
            <a:ext cx="7822418" cy="3530600"/>
          </a:xfrm>
        </p:spPr>
        <p:txBody>
          <a:bodyPr>
            <a:normAutofit/>
          </a:bodyPr>
          <a:lstStyle/>
          <a:p>
            <a:pPr algn="just"/>
            <a:r>
              <a:rPr lang="en-GB" sz="2000" dirty="0" smtClean="0"/>
              <a:t>The caste system represents a rigid form of stratification based on hereditary status, traditional occupation and restrictions on social relationships. Caste is hereditary, endogamous, usually localized group having traditional association with an occupation, and a particular position in the local hierarchy of castes.</a:t>
            </a:r>
            <a:endParaRPr lang="en-GB"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Cont..</a:t>
            </a:r>
            <a:endParaRPr lang="en-GB" sz="4000" b="1" dirty="0"/>
          </a:p>
        </p:txBody>
      </p:sp>
      <p:sp>
        <p:nvSpPr>
          <p:cNvPr id="3" name="Content Placeholder 2"/>
          <p:cNvSpPr>
            <a:spLocks noGrp="1"/>
          </p:cNvSpPr>
          <p:nvPr>
            <p:ph idx="1"/>
          </p:nvPr>
        </p:nvSpPr>
        <p:spPr>
          <a:xfrm>
            <a:off x="864382" y="2489200"/>
            <a:ext cx="7289018" cy="3530600"/>
          </a:xfrm>
        </p:spPr>
        <p:txBody>
          <a:bodyPr>
            <a:noAutofit/>
          </a:bodyPr>
          <a:lstStyle/>
          <a:p>
            <a:pPr algn="just" fontAlgn="base">
              <a:buNone/>
            </a:pPr>
            <a:r>
              <a:rPr lang="en-GB" sz="2000" dirty="0" smtClean="0"/>
              <a:t>	Caste as a traditional system has the following characteristics</a:t>
            </a:r>
          </a:p>
          <a:p>
            <a:pPr algn="just" fontAlgn="base"/>
            <a:r>
              <a:rPr lang="en-GB" sz="2000" dirty="0" smtClean="0"/>
              <a:t>Caste is innate </a:t>
            </a:r>
          </a:p>
          <a:p>
            <a:pPr algn="just" fontAlgn="base"/>
            <a:r>
              <a:rPr lang="en-GB" sz="2000" dirty="0" smtClean="0"/>
              <a:t>Traditional occupation </a:t>
            </a:r>
          </a:p>
          <a:p>
            <a:pPr algn="just" fontAlgn="base"/>
            <a:r>
              <a:rPr lang="en-GB" sz="2000" dirty="0" smtClean="0"/>
              <a:t>Endogamy</a:t>
            </a:r>
          </a:p>
          <a:p>
            <a:pPr algn="just" fontAlgn="base"/>
            <a:r>
              <a:rPr lang="en-GB" sz="2000" dirty="0" smtClean="0"/>
              <a:t>Restrictions on social interaction and access to opportunities</a:t>
            </a:r>
          </a:p>
          <a:p>
            <a:pPr algn="just" fontAlgn="base"/>
            <a:r>
              <a:rPr lang="en-GB" sz="2000" dirty="0" smtClean="0"/>
              <a:t> Castes are localized groups</a:t>
            </a:r>
          </a:p>
          <a:p>
            <a:pPr algn="just">
              <a:buNone/>
            </a:pPr>
            <a:r>
              <a:rPr lang="en-GB" sz="2000" dirty="0" smtClean="0"/>
              <a:t/>
            </a:r>
            <a:br>
              <a:rPr lang="en-GB" sz="2000" dirty="0" smtClean="0"/>
            </a:br>
            <a:endParaRPr lang="en-GB"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Cont..</a:t>
            </a:r>
            <a:endParaRPr lang="en-GB" sz="4000" b="1" dirty="0"/>
          </a:p>
        </p:txBody>
      </p:sp>
      <p:sp>
        <p:nvSpPr>
          <p:cNvPr id="3" name="Content Placeholder 2"/>
          <p:cNvSpPr>
            <a:spLocks noGrp="1"/>
          </p:cNvSpPr>
          <p:nvPr>
            <p:ph idx="1"/>
          </p:nvPr>
        </p:nvSpPr>
        <p:spPr>
          <a:xfrm>
            <a:off x="864382" y="2489200"/>
            <a:ext cx="7441418" cy="3530600"/>
          </a:xfrm>
        </p:spPr>
        <p:txBody>
          <a:bodyPr>
            <a:normAutofit/>
          </a:bodyPr>
          <a:lstStyle/>
          <a:p>
            <a:pPr algn="just"/>
            <a:r>
              <a:rPr lang="en-GB" sz="2000" dirty="0" smtClean="0"/>
              <a:t>The caste system is in a hierarchical order with Brahmins at the top followed by the </a:t>
            </a:r>
            <a:r>
              <a:rPr lang="en-GB" sz="2000" dirty="0" err="1" smtClean="0"/>
              <a:t>Kshtriyas</a:t>
            </a:r>
            <a:r>
              <a:rPr lang="en-GB" sz="2000" dirty="0" smtClean="0"/>
              <a:t>, </a:t>
            </a:r>
            <a:r>
              <a:rPr lang="en-GB" sz="2000" dirty="0" err="1" smtClean="0"/>
              <a:t>Vaishyas</a:t>
            </a:r>
            <a:r>
              <a:rPr lang="en-GB" sz="2000" dirty="0" smtClean="0"/>
              <a:t> and </a:t>
            </a:r>
            <a:r>
              <a:rPr lang="en-GB" sz="2000" dirty="0" err="1" smtClean="0"/>
              <a:t>Shudras</a:t>
            </a:r>
            <a:r>
              <a:rPr lang="en-GB" sz="2000" dirty="0" smtClean="0"/>
              <a:t>. The </a:t>
            </a:r>
            <a:r>
              <a:rPr lang="en-GB" sz="2000" dirty="0" err="1" smtClean="0"/>
              <a:t>dalits</a:t>
            </a:r>
            <a:r>
              <a:rPr lang="en-GB" sz="2000" dirty="0" smtClean="0"/>
              <a:t> are placed at the bottom of the hierarchy outside the four fold system. The status is ascribed determined by birth. In the old system every caste followed a certain occupation which was handed down from one generation to the next.</a:t>
            </a:r>
          </a:p>
          <a:p>
            <a:pPr algn="just"/>
            <a:r>
              <a:rPr lang="en-GB" sz="2000" dirty="0" smtClean="0"/>
              <a:t>Caste system follows endogamy where individuals marry within the caste and in the past inter caste marriages were forbidden.</a:t>
            </a:r>
            <a:endParaRPr lang="en-GB"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Cont..</a:t>
            </a:r>
            <a:endParaRPr lang="en-GB" sz="4000" b="1" dirty="0"/>
          </a:p>
        </p:txBody>
      </p:sp>
      <p:sp>
        <p:nvSpPr>
          <p:cNvPr id="3" name="Content Placeholder 2"/>
          <p:cNvSpPr>
            <a:spLocks noGrp="1"/>
          </p:cNvSpPr>
          <p:nvPr>
            <p:ph idx="1"/>
          </p:nvPr>
        </p:nvSpPr>
        <p:spPr>
          <a:xfrm>
            <a:off x="864382" y="2489200"/>
            <a:ext cx="7365218" cy="3530600"/>
          </a:xfrm>
        </p:spPr>
        <p:txBody>
          <a:bodyPr>
            <a:normAutofit/>
          </a:bodyPr>
          <a:lstStyle/>
          <a:p>
            <a:pPr algn="just"/>
            <a:r>
              <a:rPr lang="en-GB" sz="2000" dirty="0" smtClean="0"/>
              <a:t>Relation between castes were traditionally determined by the concepts of purity and pollution which asserted that lower castes are polluting to the higher castes. Lower castes were denied many opportunities such as access to public places, schools. Restrictions were placed on their movements as even their shadows used to be considered polluting. However today with industrialization, urbanization and modernization traditional caste system has weakened though it is used very often to meet political ends.</a:t>
            </a:r>
            <a:endParaRPr lang="en-GB"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1458</TotalTime>
  <Words>1050</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Ion Boardroom</vt:lpstr>
      <vt:lpstr>LECTURE #06 SOCIAL STRATIFICATION</vt:lpstr>
      <vt:lpstr>SOCIAL STRATIFICATION</vt:lpstr>
      <vt:lpstr>DEFINITION</vt:lpstr>
      <vt:lpstr>SYSTEMS OF STRATIFICATION</vt:lpstr>
      <vt:lpstr>ESTATE SYSTEM OF STRATIFICATION</vt:lpstr>
      <vt:lpstr>CASTE SYSTEM OF STRATIFICATION</vt:lpstr>
      <vt:lpstr>Cont..</vt:lpstr>
      <vt:lpstr>Cont..</vt:lpstr>
      <vt:lpstr>Cont..</vt:lpstr>
      <vt:lpstr>CLASS SYSTEM OF STRATIFICATION</vt:lpstr>
      <vt:lpstr>GENDER STRATIFICATION</vt:lpstr>
      <vt:lpstr>Cont..</vt:lpstr>
      <vt:lpstr>AGE STRATIFICATION</vt:lpstr>
      <vt:lpstr>Cont..</vt:lpstr>
      <vt:lpstr>FUNCTIONS OF STRATIFICATION</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Man and Civilization</dc:title>
  <dc:creator>ha</dc:creator>
  <cp:lastModifiedBy>faryal</cp:lastModifiedBy>
  <cp:revision>123</cp:revision>
  <dcterms:created xsi:type="dcterms:W3CDTF">2014-03-04T19:50:12Z</dcterms:created>
  <dcterms:modified xsi:type="dcterms:W3CDTF">2021-01-17T23:17:19Z</dcterms:modified>
</cp:coreProperties>
</file>